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9"/>
  </p:notesMasterIdLst>
  <p:sldIdLst>
    <p:sldId id="257" r:id="rId3"/>
    <p:sldId id="299" r:id="rId4"/>
    <p:sldId id="300" r:id="rId5"/>
    <p:sldId id="287" r:id="rId6"/>
    <p:sldId id="301" r:id="rId7"/>
    <p:sldId id="293" r:id="rId8"/>
    <p:sldId id="288" r:id="rId9"/>
    <p:sldId id="294" r:id="rId10"/>
    <p:sldId id="292" r:id="rId11"/>
    <p:sldId id="295" r:id="rId12"/>
    <p:sldId id="291" r:id="rId13"/>
    <p:sldId id="297" r:id="rId14"/>
    <p:sldId id="296" r:id="rId15"/>
    <p:sldId id="290" r:id="rId16"/>
    <p:sldId id="304" r:id="rId17"/>
    <p:sldId id="302" r:id="rId18"/>
    <p:sldId id="305" r:id="rId19"/>
    <p:sldId id="303" r:id="rId20"/>
    <p:sldId id="307" r:id="rId21"/>
    <p:sldId id="308" r:id="rId22"/>
    <p:sldId id="309" r:id="rId23"/>
    <p:sldId id="312" r:id="rId24"/>
    <p:sldId id="311" r:id="rId25"/>
    <p:sldId id="313" r:id="rId26"/>
    <p:sldId id="306" r:id="rId27"/>
    <p:sldId id="27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68D2"/>
    <a:srgbClr val="EF7398"/>
    <a:srgbClr val="6BB5E3"/>
    <a:srgbClr val="EDEDED"/>
    <a:srgbClr val="93C9EB"/>
    <a:srgbClr val="FFFFFF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6" autoAdjust="0"/>
    <p:restoredTop sz="73852" autoAdjust="0"/>
  </p:normalViewPr>
  <p:slideViewPr>
    <p:cSldViewPr snapToGrid="0">
      <p:cViewPr varScale="1">
        <p:scale>
          <a:sx n="79" d="100"/>
          <a:sy n="79" d="100"/>
        </p:scale>
        <p:origin x="18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A3DA7-B161-42FD-8C6B-FD010848A55C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7406B-8EF4-4C74-B593-9AA829999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4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15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731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07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37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99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102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856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49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65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01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0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88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0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78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89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45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81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47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80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83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55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181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92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7406B-8EF4-4C74-B593-9AA8299996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31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84CF-6931-48BB-A4F7-F68A87C0468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07ACD-3639-4459-B4C7-35E42D2E879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E32E-3D51-4AE8-A209-80979BEA31E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C88B-33FB-42EF-B5B3-19383E0D014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DA1B-4D55-42CF-BAED-5DA78F64771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D7B6F-78E7-4E09-8958-6F78E703919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D6EAF-86FD-4FE0-932B-5A6C5B5EF6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7E889-5DD6-46FC-9807-1EAAD94EC1C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D4C5-6592-43A2-BA00-545B88D4E6B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D2D-11CC-4AFA-B900-0F806245E05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D402-4350-44EE-9499-444FA6EFA07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296C-FE2D-4EEA-9055-970EBCFC308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5A14E-189B-4445-A2D9-4BF1D35F025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2E80-C74A-42A4-A24A-EDD257FE24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5B7C6-3423-4D3B-9F8A-3943B778A0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8E8E-2C92-41E5-BBD9-60DC00728E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08ED-A4E5-4B91-8376-DA5155AFD92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2CE5B-A8BF-4FF4-994C-F445E1E6121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1A69B-D04B-430C-88EF-CB097B27E6A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68F1F-0873-450C-BA06-5287330843A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E556-C00F-4CE2-9C88-CC14AB4BFC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64A3E-63FF-4D69-AC99-E4DDDC09603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150FF-F2CC-4B30-97C3-007816DDDE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E777-663B-49F6-A674-61B54270366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B0D45A-1F8B-46EF-B552-C64D91465DF3}"/>
              </a:ext>
            </a:extLst>
          </p:cNvPr>
          <p:cNvGrpSpPr/>
          <p:nvPr/>
        </p:nvGrpSpPr>
        <p:grpSpPr>
          <a:xfrm>
            <a:off x="2834530" y="1203674"/>
            <a:ext cx="6522941" cy="4789207"/>
            <a:chOff x="2834530" y="1094080"/>
            <a:chExt cx="6522941" cy="4789207"/>
          </a:xfrm>
        </p:grpSpPr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186AD762-6926-43B6-92BA-DA3E19282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76271" y="1094080"/>
              <a:ext cx="4682702" cy="3125206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4F2C70A-7287-4164-8065-C3CFA98CF0AD}"/>
                </a:ext>
              </a:extLst>
            </p:cNvPr>
            <p:cNvGrpSpPr/>
            <p:nvPr/>
          </p:nvGrpSpPr>
          <p:grpSpPr>
            <a:xfrm>
              <a:off x="2834530" y="4467515"/>
              <a:ext cx="6522941" cy="1415772"/>
              <a:chOff x="730383" y="3802498"/>
              <a:chExt cx="6522941" cy="141577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3A8578-A071-41AC-B4CE-36B9347D380B}"/>
                  </a:ext>
                </a:extLst>
              </p:cNvPr>
              <p:cNvSpPr txBox="1"/>
              <p:nvPr/>
            </p:nvSpPr>
            <p:spPr>
              <a:xfrm>
                <a:off x="2956320" y="4848938"/>
                <a:ext cx="1914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공개</a:t>
                </a:r>
                <a:r>
                  <a:rPr lang="en-US" altLang="ko-KR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SW</a:t>
                </a:r>
                <a:r>
                  <a:rPr lang="ko-KR" altLang="en-US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프로젝트</a:t>
                </a:r>
                <a:endParaRPr lang="en-US" altLang="ko-KR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23B58B-9817-43C9-84FE-2CA6BE696ACB}"/>
                  </a:ext>
                </a:extLst>
              </p:cNvPr>
              <p:cNvSpPr txBox="1"/>
              <p:nvPr/>
            </p:nvSpPr>
            <p:spPr>
              <a:xfrm>
                <a:off x="730383" y="3802498"/>
                <a:ext cx="652294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>
                    <a:solidFill>
                      <a:schemeClr val="bg1"/>
                    </a:solidFill>
                    <a:latin typeface="+mn-ea"/>
                  </a:rPr>
                  <a:t>4</a:t>
                </a:r>
                <a:r>
                  <a:rPr lang="ko-KR" altLang="en-US" sz="4000" b="1">
                    <a:solidFill>
                      <a:schemeClr val="bg1"/>
                    </a:solidFill>
                    <a:latin typeface="+mn-ea"/>
                  </a:rPr>
                  <a:t>조 오로지게임즈</a:t>
                </a:r>
                <a:r>
                  <a:rPr lang="en-US" altLang="ko-KR" sz="4000" b="1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lang="ko-KR" altLang="en-US" sz="4000" b="1">
                    <a:solidFill>
                      <a:schemeClr val="bg1"/>
                    </a:solidFill>
                    <a:latin typeface="+mn-ea"/>
                  </a:rPr>
                  <a:t>동국지점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EDC688-AA21-4DF2-BCB5-4B7EDDF58041}"/>
              </a:ext>
            </a:extLst>
          </p:cNvPr>
          <p:cNvSpPr txBox="1"/>
          <p:nvPr/>
        </p:nvSpPr>
        <p:spPr>
          <a:xfrm>
            <a:off x="4370529" y="5300383"/>
            <a:ext cx="32941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</a:rPr>
              <a:t>김도현</a:t>
            </a:r>
            <a:r>
              <a:rPr lang="en-US" altLang="ko-KR" sz="1400">
                <a:solidFill>
                  <a:schemeClr val="bg1"/>
                </a:solidFill>
              </a:rPr>
              <a:t> / </a:t>
            </a:r>
            <a:r>
              <a:rPr lang="ko-KR" altLang="en-US" sz="1400">
                <a:solidFill>
                  <a:schemeClr val="bg1"/>
                </a:solidFill>
              </a:rPr>
              <a:t>김민석 </a:t>
            </a:r>
            <a:r>
              <a:rPr lang="en-US" altLang="ko-KR" sz="1400">
                <a:solidFill>
                  <a:schemeClr val="bg1"/>
                </a:solidFill>
              </a:rPr>
              <a:t>/ </a:t>
            </a:r>
            <a:r>
              <a:rPr lang="ko-KR" altLang="en-US" sz="1400">
                <a:solidFill>
                  <a:schemeClr val="bg1"/>
                </a:solidFill>
              </a:rPr>
              <a:t>변찬혁 </a:t>
            </a:r>
            <a:r>
              <a:rPr lang="en-US" altLang="ko-KR" sz="1400">
                <a:solidFill>
                  <a:schemeClr val="bg1"/>
                </a:solidFill>
              </a:rPr>
              <a:t>/ </a:t>
            </a:r>
            <a:r>
              <a:rPr lang="ko-KR" altLang="en-US" sz="1400">
                <a:solidFill>
                  <a:schemeClr val="bg1"/>
                </a:solidFill>
              </a:rPr>
              <a:t>이승현</a:t>
            </a: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 진행사항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3A0CE3-AD84-673B-3561-809A9813011B}"/>
              </a:ext>
            </a:extLst>
          </p:cNvPr>
          <p:cNvGrpSpPr/>
          <p:nvPr/>
        </p:nvGrpSpPr>
        <p:grpSpPr>
          <a:xfrm>
            <a:off x="1458328" y="5214194"/>
            <a:ext cx="9490824" cy="738664"/>
            <a:chOff x="1458328" y="5214194"/>
            <a:chExt cx="9490824" cy="73866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7B7DE7-0E92-C4D2-FAE9-41EFDCA92865}"/>
                </a:ext>
              </a:extLst>
            </p:cNvPr>
            <p:cNvSpPr/>
            <p:nvPr/>
          </p:nvSpPr>
          <p:spPr>
            <a:xfrm>
              <a:off x="4430384" y="5214194"/>
              <a:ext cx="6518768" cy="73866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게임의 시작 화면</a:t>
              </a:r>
              <a:r>
                <a:rPr lang="en-US" altLang="ko-KR" sz="1400"/>
                <a:t>.</a:t>
              </a:r>
              <a:r>
                <a:rPr lang="ko-KR" altLang="en-US" sz="1400"/>
                <a:t> 아무 키나 누르면 게임 로비로 화면 전환</a:t>
              </a:r>
              <a:r>
                <a:rPr lang="en-US" altLang="ko-KR" sz="140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아래 문구는 주기적으로 투명도를 조정하여 시각적으로 강조하는 효과를 줌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5833EEA-9406-D67F-5A8A-96095CE82A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3E78E1-8BCF-4EA8-D19E-688F708CD0B8}"/>
                </a:ext>
              </a:extLst>
            </p:cNvPr>
            <p:cNvSpPr/>
            <p:nvPr/>
          </p:nvSpPr>
          <p:spPr>
            <a:xfrm>
              <a:off x="2199773" y="5352691"/>
              <a:ext cx="258506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타이틀 화면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7EA400A-0812-3ADC-FCC8-6C5C1660A19F}"/>
                </a:ext>
              </a:extLst>
            </p:cNvPr>
            <p:cNvCxnSpPr>
              <a:cxnSpLocks/>
            </p:cNvCxnSpPr>
            <p:nvPr/>
          </p:nvCxnSpPr>
          <p:spPr>
            <a:xfrm>
              <a:off x="4207961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D8E9513-803F-0563-2BB8-65435842E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238" y="1459952"/>
            <a:ext cx="5273523" cy="2935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966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 진행사항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7C2F42-5215-DE5B-B3D2-ADAB32F6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737" y="1228322"/>
            <a:ext cx="6082525" cy="3416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A94EEA2-A02A-6E5C-3334-C79772E02BD3}"/>
              </a:ext>
            </a:extLst>
          </p:cNvPr>
          <p:cNvGrpSpPr/>
          <p:nvPr/>
        </p:nvGrpSpPr>
        <p:grpSpPr>
          <a:xfrm>
            <a:off x="1957562" y="5246726"/>
            <a:ext cx="8276877" cy="730969"/>
            <a:chOff x="1458328" y="5246726"/>
            <a:chExt cx="8276877" cy="7309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296E53-407E-BAF7-D157-AD8AA449B413}"/>
                </a:ext>
              </a:extLst>
            </p:cNvPr>
            <p:cNvSpPr/>
            <p:nvPr/>
          </p:nvSpPr>
          <p:spPr>
            <a:xfrm>
              <a:off x="4430384" y="5246726"/>
              <a:ext cx="5304821" cy="73096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50" dirty="0"/>
                <a:t>플레이어 </a:t>
              </a:r>
              <a:r>
                <a:rPr lang="en-US" altLang="ko-KR" sz="1350" dirty="0"/>
                <a:t>HP</a:t>
              </a:r>
              <a:r>
                <a:rPr lang="ko-KR" altLang="en-US" sz="1350" dirty="0"/>
                <a:t>와</a:t>
              </a:r>
              <a:r>
                <a:rPr lang="en-US" altLang="ko-KR" sz="1350" dirty="0"/>
                <a:t> MP </a:t>
              </a:r>
              <a:r>
                <a:rPr lang="ko-KR" altLang="en-US" sz="1350" dirty="0"/>
                <a:t>막대</a:t>
              </a:r>
              <a:r>
                <a:rPr lang="en-US" altLang="ko-KR" sz="1350" dirty="0"/>
                <a:t>, </a:t>
              </a:r>
              <a:r>
                <a:rPr lang="ko-KR" altLang="en-US" sz="1350" dirty="0"/>
                <a:t>재화</a:t>
              </a:r>
              <a:r>
                <a:rPr lang="en-US" altLang="ko-KR" sz="1350" dirty="0"/>
                <a:t>, </a:t>
              </a:r>
              <a:r>
                <a:rPr lang="ko-KR" altLang="en-US" sz="1350" dirty="0"/>
                <a:t>인벤토리 버튼</a:t>
              </a:r>
              <a:r>
                <a:rPr lang="en-US" altLang="ko-KR" sz="1350" dirty="0"/>
                <a:t>, </a:t>
              </a:r>
              <a:r>
                <a:rPr lang="ko-KR" altLang="en-US" sz="1350" dirty="0" err="1"/>
                <a:t>퀵슬롯</a:t>
              </a:r>
              <a:r>
                <a:rPr lang="ko-KR" altLang="en-US" sz="1350" dirty="0"/>
                <a:t> </a:t>
              </a:r>
              <a:r>
                <a:rPr lang="en-US" altLang="ko-KR" sz="1350" dirty="0"/>
                <a:t>UI </a:t>
              </a:r>
              <a:r>
                <a:rPr lang="ko-KR" altLang="en-US" sz="1350" dirty="0"/>
                <a:t>표시</a:t>
              </a:r>
              <a:endParaRPr lang="en-US" altLang="ko-KR" sz="135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50" dirty="0"/>
                <a:t>현재 상점 </a:t>
              </a:r>
              <a:r>
                <a:rPr lang="en-US" altLang="ko-KR" sz="1350" dirty="0"/>
                <a:t>NPC</a:t>
              </a:r>
              <a:r>
                <a:rPr lang="ko-KR" altLang="en-US" sz="1350" dirty="0"/>
                <a:t>가 기본적으로 존재함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32BFC04-F061-019B-D81D-E390083BA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8EA636-ED4A-1AA2-EC2A-7A82D80FB52F}"/>
                </a:ext>
              </a:extLst>
            </p:cNvPr>
            <p:cNvSpPr/>
            <p:nvPr/>
          </p:nvSpPr>
          <p:spPr>
            <a:xfrm>
              <a:off x="2199773" y="5352691"/>
              <a:ext cx="258506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마을</a:t>
              </a:r>
              <a:r>
                <a:rPr lang="en-US" altLang="ko-KR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로비</a:t>
              </a:r>
              <a:r>
                <a:rPr lang="en-US" altLang="ko-KR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B25555-C450-A46A-78DA-5F8CA4EC5B51}"/>
                </a:ext>
              </a:extLst>
            </p:cNvPr>
            <p:cNvCxnSpPr>
              <a:cxnSpLocks/>
            </p:cNvCxnSpPr>
            <p:nvPr/>
          </p:nvCxnSpPr>
          <p:spPr>
            <a:xfrm>
              <a:off x="4207961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70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 진행사항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94EEA2-A02A-6E5C-3334-C79772E02BD3}"/>
              </a:ext>
            </a:extLst>
          </p:cNvPr>
          <p:cNvGrpSpPr/>
          <p:nvPr/>
        </p:nvGrpSpPr>
        <p:grpSpPr>
          <a:xfrm>
            <a:off x="1038754" y="4939913"/>
            <a:ext cx="10114491" cy="1384995"/>
            <a:chOff x="1458328" y="4918141"/>
            <a:chExt cx="10114491" cy="138499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296E53-407E-BAF7-D157-AD8AA449B413}"/>
                </a:ext>
              </a:extLst>
            </p:cNvPr>
            <p:cNvSpPr/>
            <p:nvPr/>
          </p:nvSpPr>
          <p:spPr>
            <a:xfrm>
              <a:off x="3626342" y="4918141"/>
              <a:ext cx="7946477" cy="138499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W, A, S, D </a:t>
              </a:r>
              <a:r>
                <a:rPr lang="ko-KR" altLang="en-US" sz="1400" dirty="0"/>
                <a:t>키를 이용해 캐릭터를 움직일 수 있음</a:t>
              </a:r>
              <a:r>
                <a:rPr lang="en-US" altLang="ko-KR" sz="1400" dirty="0"/>
                <a:t>.</a:t>
              </a:r>
              <a:br>
                <a:rPr lang="en-US" altLang="ko-KR" sz="1400" dirty="0"/>
              </a:br>
              <a:r>
                <a:rPr lang="ko-KR" altLang="en-US" sz="1400" dirty="0"/>
                <a:t>캐릭터가 가만히 있으면 숨쉬는 애니메이션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움직이면 걷는 애니메이션 재생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플레이어의 위치를 부드럽게 따라가도록 카메라 스크립트 구현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마우스의 위치와 캐릭터의 위치에 따라 캐릭터가 왼쪽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오른쪽을 적절하게 바라보도록 처리함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32BFC04-F061-019B-D81D-E390083BA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8EA636-ED4A-1AA2-EC2A-7A82D80FB52F}"/>
                </a:ext>
              </a:extLst>
            </p:cNvPr>
            <p:cNvSpPr/>
            <p:nvPr/>
          </p:nvSpPr>
          <p:spPr>
            <a:xfrm>
              <a:off x="2199773" y="5168025"/>
              <a:ext cx="2585061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캐릭터</a:t>
              </a:r>
              <a:endPara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움직임</a:t>
              </a:r>
              <a:endPara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B25555-C450-A46A-78DA-5F8CA4EC5B51}"/>
                </a:ext>
              </a:extLst>
            </p:cNvPr>
            <p:cNvCxnSpPr>
              <a:cxnSpLocks/>
            </p:cNvCxnSpPr>
            <p:nvPr/>
          </p:nvCxnSpPr>
          <p:spPr>
            <a:xfrm>
              <a:off x="3403920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2EADCA7-A870-AD46-E30E-85030D109D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53" y="1225589"/>
            <a:ext cx="6000093" cy="3335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559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 진행사항</a:t>
            </a:r>
            <a:endParaRPr lang="en-US" altLang="ko-KR" sz="20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94EEA2-A02A-6E5C-3334-C79772E02BD3}"/>
              </a:ext>
            </a:extLst>
          </p:cNvPr>
          <p:cNvGrpSpPr/>
          <p:nvPr/>
        </p:nvGrpSpPr>
        <p:grpSpPr>
          <a:xfrm>
            <a:off x="1626487" y="5271562"/>
            <a:ext cx="9143982" cy="623923"/>
            <a:chOff x="1458328" y="5271562"/>
            <a:chExt cx="9143982" cy="6239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296E53-407E-BAF7-D157-AD8AA449B413}"/>
                </a:ext>
              </a:extLst>
            </p:cNvPr>
            <p:cNvSpPr/>
            <p:nvPr/>
          </p:nvSpPr>
          <p:spPr>
            <a:xfrm>
              <a:off x="4083542" y="5321917"/>
              <a:ext cx="6518768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상점 </a:t>
              </a:r>
              <a:r>
                <a:rPr lang="en-US" altLang="ko-KR" sz="1400"/>
                <a:t>NPC</a:t>
              </a:r>
              <a:r>
                <a:rPr lang="ko-KR" altLang="en-US" sz="1400"/>
                <a:t>를 마우스로 클릭하면 상점 창이 열리며</a:t>
              </a:r>
              <a:r>
                <a:rPr lang="en-US" altLang="ko-KR" sz="1400"/>
                <a:t>, </a:t>
              </a:r>
              <a:r>
                <a:rPr lang="ko-KR" altLang="en-US" sz="1400"/>
                <a:t>원하는 수량을 선택해</a:t>
              </a:r>
              <a:br>
                <a:rPr lang="en-US" altLang="ko-KR" sz="1400"/>
              </a:br>
              <a:r>
                <a:rPr lang="ko-KR" altLang="en-US" sz="1400"/>
                <a:t>자신이 가진 재화로 구매할 수 있음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32BFC04-F061-019B-D81D-E390083BA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8EA636-ED4A-1AA2-EC2A-7A82D80FB52F}"/>
                </a:ext>
              </a:extLst>
            </p:cNvPr>
            <p:cNvSpPr/>
            <p:nvPr/>
          </p:nvSpPr>
          <p:spPr>
            <a:xfrm>
              <a:off x="2199773" y="5352691"/>
              <a:ext cx="258506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상점 </a:t>
              </a:r>
              <a:r>
                <a:rPr lang="en-US" altLang="ko-KR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NPC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BB25555-C450-A46A-78DA-5F8CA4EC5B51}"/>
                </a:ext>
              </a:extLst>
            </p:cNvPr>
            <p:cNvCxnSpPr>
              <a:cxnSpLocks/>
            </p:cNvCxnSpPr>
            <p:nvPr/>
          </p:nvCxnSpPr>
          <p:spPr>
            <a:xfrm>
              <a:off x="3861119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8997163-28F2-9264-7045-4286FD36A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832" y="1242844"/>
            <a:ext cx="6118335" cy="3431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05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 진행사항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DF70D4-B77B-0CA6-E76D-BA3F81D6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205" y="1301200"/>
            <a:ext cx="6115589" cy="3436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3F293BF-B6CF-9117-496E-77D05883064B}"/>
              </a:ext>
            </a:extLst>
          </p:cNvPr>
          <p:cNvGrpSpPr/>
          <p:nvPr/>
        </p:nvGrpSpPr>
        <p:grpSpPr>
          <a:xfrm>
            <a:off x="1815672" y="5271562"/>
            <a:ext cx="8970562" cy="623923"/>
            <a:chOff x="1458328" y="5271562"/>
            <a:chExt cx="8970562" cy="6239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81833-A37B-C0A1-1260-A10AF0048F22}"/>
                </a:ext>
              </a:extLst>
            </p:cNvPr>
            <p:cNvSpPr/>
            <p:nvPr/>
          </p:nvSpPr>
          <p:spPr>
            <a:xfrm>
              <a:off x="3910122" y="5321917"/>
              <a:ext cx="6518768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상점에서 구매한 아이템은 플레이어 인벤토리 데이터에 들어가며</a:t>
              </a:r>
              <a:r>
                <a:rPr lang="en-US" altLang="ko-KR" sz="1400"/>
                <a:t>,</a:t>
              </a:r>
              <a:br>
                <a:rPr lang="en-US" altLang="ko-KR" sz="1400"/>
              </a:br>
              <a:r>
                <a:rPr lang="ko-KR" altLang="en-US" sz="1400"/>
                <a:t>이를 인벤토리 </a:t>
              </a:r>
              <a:r>
                <a:rPr lang="en-US" altLang="ko-KR" sz="1400"/>
                <a:t>UI</a:t>
              </a:r>
              <a:r>
                <a:rPr lang="ko-KR" altLang="en-US" sz="1400"/>
                <a:t>를 통해서 확인할 수 있음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6FD46B9-AF47-D603-0304-43433B81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4F0739-8DAC-9029-F38F-5F60076DB4FE}"/>
                </a:ext>
              </a:extLst>
            </p:cNvPr>
            <p:cNvSpPr/>
            <p:nvPr/>
          </p:nvSpPr>
          <p:spPr>
            <a:xfrm>
              <a:off x="2199773" y="5352691"/>
              <a:ext cx="258506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인벤토리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44582DA-D402-ED20-C103-2D960752AB83}"/>
                </a:ext>
              </a:extLst>
            </p:cNvPr>
            <p:cNvCxnSpPr>
              <a:cxnSpLocks/>
            </p:cNvCxnSpPr>
            <p:nvPr/>
          </p:nvCxnSpPr>
          <p:spPr>
            <a:xfrm>
              <a:off x="3687699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237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 진행사항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F293BF-B6CF-9117-496E-77D05883064B}"/>
              </a:ext>
            </a:extLst>
          </p:cNvPr>
          <p:cNvGrpSpPr/>
          <p:nvPr/>
        </p:nvGrpSpPr>
        <p:grpSpPr>
          <a:xfrm>
            <a:off x="1696842" y="5271562"/>
            <a:ext cx="9208224" cy="623923"/>
            <a:chOff x="1458328" y="5271562"/>
            <a:chExt cx="9208224" cy="6239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81833-A37B-C0A1-1260-A10AF0048F22}"/>
                </a:ext>
              </a:extLst>
            </p:cNvPr>
            <p:cNvSpPr/>
            <p:nvPr/>
          </p:nvSpPr>
          <p:spPr>
            <a:xfrm>
              <a:off x="4147784" y="5321917"/>
              <a:ext cx="6518768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타이틀 화면</a:t>
              </a:r>
              <a:r>
                <a:rPr lang="en-US" altLang="ko-KR" sz="1400"/>
                <a:t> / </a:t>
              </a:r>
              <a:r>
                <a:rPr lang="ko-KR" altLang="en-US" sz="1400"/>
                <a:t>마을</a:t>
              </a:r>
              <a:r>
                <a:rPr lang="en-US" altLang="ko-KR" sz="1400"/>
                <a:t>(</a:t>
              </a:r>
              <a:r>
                <a:rPr lang="ko-KR" altLang="en-US" sz="1400"/>
                <a:t>로비</a:t>
              </a:r>
              <a:r>
                <a:rPr lang="en-US" altLang="ko-KR" sz="1400"/>
                <a:t>) / </a:t>
              </a:r>
              <a:r>
                <a:rPr lang="ko-KR" altLang="en-US" sz="1400"/>
                <a:t>던전 내부에서 재생될 각각의 배경음악을</a:t>
              </a:r>
              <a:br>
                <a:rPr lang="en-US" altLang="ko-KR" sz="1400"/>
              </a:br>
              <a:r>
                <a:rPr lang="ko-KR" altLang="en-US" sz="1400"/>
                <a:t>작곡 프로그램을 통해  직접 제작함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6FD46B9-AF47-D603-0304-43433B81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4F0739-8DAC-9029-F38F-5F60076DB4FE}"/>
                </a:ext>
              </a:extLst>
            </p:cNvPr>
            <p:cNvSpPr/>
            <p:nvPr/>
          </p:nvSpPr>
          <p:spPr>
            <a:xfrm>
              <a:off x="2199773" y="5352691"/>
              <a:ext cx="258506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BGM</a:t>
              </a:r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제작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44582DA-D402-ED20-C103-2D960752AB83}"/>
                </a:ext>
              </a:extLst>
            </p:cNvPr>
            <p:cNvCxnSpPr>
              <a:cxnSpLocks/>
            </p:cNvCxnSpPr>
            <p:nvPr/>
          </p:nvCxnSpPr>
          <p:spPr>
            <a:xfrm>
              <a:off x="3925361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EF3F78-5260-A566-BD62-DBB275E57900}"/>
              </a:ext>
            </a:extLst>
          </p:cNvPr>
          <p:cNvGrpSpPr/>
          <p:nvPr/>
        </p:nvGrpSpPr>
        <p:grpSpPr>
          <a:xfrm>
            <a:off x="2335383" y="1454546"/>
            <a:ext cx="7521234" cy="3224495"/>
            <a:chOff x="1696842" y="1454546"/>
            <a:chExt cx="7521234" cy="322449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ECBDD5A-54CB-BDEA-A21B-765F56863E16}"/>
                </a:ext>
              </a:extLst>
            </p:cNvPr>
            <p:cNvGrpSpPr/>
            <p:nvPr/>
          </p:nvGrpSpPr>
          <p:grpSpPr>
            <a:xfrm>
              <a:off x="1696842" y="1454546"/>
              <a:ext cx="5724017" cy="3224495"/>
              <a:chOff x="1196886" y="1452584"/>
              <a:chExt cx="5724017" cy="3224495"/>
            </a:xfrm>
          </p:grpSpPr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21423F2-0B12-A63A-37D4-79035868D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886" y="1452584"/>
                <a:ext cx="3792105" cy="21109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19DC96D-99A5-A06F-6893-4680B02C5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7765" y="1772512"/>
                <a:ext cx="4209119" cy="236187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C2FCDDE-A204-C0D2-812F-4AD463E42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3792" y="2207274"/>
                <a:ext cx="4397111" cy="24698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7F174EA-400A-B12F-ABE7-68193988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520" y="2431015"/>
              <a:ext cx="1271556" cy="1271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352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823B58B-9817-43C9-84FE-2CA6BE696ACB}"/>
              </a:ext>
            </a:extLst>
          </p:cNvPr>
          <p:cNvSpPr txBox="1"/>
          <p:nvPr/>
        </p:nvSpPr>
        <p:spPr>
          <a:xfrm>
            <a:off x="2888045" y="1895331"/>
            <a:ext cx="5769529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3800" b="1">
                <a:solidFill>
                  <a:srgbClr val="EDEDED"/>
                </a:solidFill>
                <a:latin typeface="+mn-ea"/>
              </a:rPr>
              <a:t>3</a:t>
            </a:r>
            <a:r>
              <a:rPr lang="en-US" altLang="ko-KR" sz="4800" b="1">
                <a:solidFill>
                  <a:srgbClr val="EDEDED"/>
                </a:solidFill>
                <a:latin typeface="+mn-ea"/>
              </a:rPr>
              <a:t>  </a:t>
            </a:r>
            <a:r>
              <a:rPr lang="ko-KR" altLang="en-US" sz="4800" b="1">
                <a:solidFill>
                  <a:srgbClr val="EDEDED"/>
                </a:solidFill>
                <a:latin typeface="+mn-ea"/>
              </a:rPr>
              <a:t>계획서 변경점</a:t>
            </a:r>
          </a:p>
        </p:txBody>
      </p:sp>
    </p:spTree>
    <p:extLst>
      <p:ext uri="{BB962C8B-B14F-4D97-AF65-F5344CB8AC3E}">
        <p14:creationId xmlns:p14="http://schemas.microsoft.com/office/powerpoint/2010/main" val="339339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계획서 변경점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F293BF-B6CF-9117-496E-77D05883064B}"/>
              </a:ext>
            </a:extLst>
          </p:cNvPr>
          <p:cNvGrpSpPr/>
          <p:nvPr/>
        </p:nvGrpSpPr>
        <p:grpSpPr>
          <a:xfrm>
            <a:off x="1696842" y="5106474"/>
            <a:ext cx="9208224" cy="954107"/>
            <a:chOff x="1458328" y="5106474"/>
            <a:chExt cx="9208224" cy="95410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81833-A37B-C0A1-1260-A10AF0048F22}"/>
                </a:ext>
              </a:extLst>
            </p:cNvPr>
            <p:cNvSpPr/>
            <p:nvPr/>
          </p:nvSpPr>
          <p:spPr>
            <a:xfrm>
              <a:off x="4147784" y="5106474"/>
              <a:ext cx="6518768" cy="9541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기존에는 </a:t>
              </a:r>
              <a:r>
                <a:rPr lang="ko-KR" altLang="en-US" sz="1400" dirty="0" err="1"/>
                <a:t>코옵</a:t>
              </a:r>
              <a:r>
                <a:rPr lang="en-US" altLang="ko-KR" sz="1400" dirty="0"/>
                <a:t>(Co-op)</a:t>
              </a:r>
              <a:r>
                <a:rPr lang="ko-KR" altLang="en-US" sz="1400" dirty="0"/>
                <a:t> 방식과 </a:t>
              </a:r>
              <a:r>
                <a:rPr lang="en-US" altLang="ko-KR" sz="1400" dirty="0"/>
                <a:t>PVP </a:t>
              </a:r>
              <a:r>
                <a:rPr lang="ko-KR" altLang="en-US" sz="1400" dirty="0"/>
                <a:t>방식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이 두 가지 방식으로 구성된 멀티플레이를 계획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PVP </a:t>
              </a:r>
              <a:r>
                <a:rPr lang="ko-KR" altLang="en-US" sz="1400" dirty="0"/>
                <a:t>방식을 제거하고 </a:t>
              </a:r>
              <a:r>
                <a:rPr lang="en-US" altLang="ko-KR" sz="1400" dirty="0"/>
                <a:t>4</a:t>
              </a:r>
              <a:r>
                <a:rPr lang="ko-KR" altLang="en-US" sz="1400" dirty="0"/>
                <a:t>명의 플레이어가 협동하여 던전을 플레이하는 방향만을 남겨 협동 플레이 방식을 강조함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6FD46B9-AF47-D603-0304-43433B81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4F0739-8DAC-9029-F38F-5F60076DB4FE}"/>
                </a:ext>
              </a:extLst>
            </p:cNvPr>
            <p:cNvSpPr/>
            <p:nvPr/>
          </p:nvSpPr>
          <p:spPr>
            <a:xfrm>
              <a:off x="2199773" y="5168026"/>
              <a:ext cx="2585061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멀티플레이</a:t>
              </a:r>
              <a:endPara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방향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44582DA-D402-ED20-C103-2D960752AB83}"/>
                </a:ext>
              </a:extLst>
            </p:cNvPr>
            <p:cNvCxnSpPr>
              <a:cxnSpLocks/>
            </p:cNvCxnSpPr>
            <p:nvPr/>
          </p:nvCxnSpPr>
          <p:spPr>
            <a:xfrm>
              <a:off x="3925361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DC1C1D69-0AEA-30D3-4BDD-0A8D90F04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2045" y="1266043"/>
            <a:ext cx="3878673" cy="35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2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823B58B-9817-43C9-84FE-2CA6BE696ACB}"/>
              </a:ext>
            </a:extLst>
          </p:cNvPr>
          <p:cNvSpPr txBox="1"/>
          <p:nvPr/>
        </p:nvSpPr>
        <p:spPr>
          <a:xfrm>
            <a:off x="2888049" y="1895331"/>
            <a:ext cx="5769528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3800" b="1">
                <a:solidFill>
                  <a:srgbClr val="EDEDED"/>
                </a:solidFill>
                <a:latin typeface="+mn-ea"/>
              </a:rPr>
              <a:t>4</a:t>
            </a:r>
            <a:r>
              <a:rPr lang="en-US" altLang="ko-KR" sz="4800" b="1">
                <a:solidFill>
                  <a:srgbClr val="EDEDED"/>
                </a:solidFill>
                <a:latin typeface="+mn-ea"/>
              </a:rPr>
              <a:t>  </a:t>
            </a:r>
            <a:r>
              <a:rPr lang="ko-KR" altLang="en-US" sz="4800" b="1">
                <a:solidFill>
                  <a:srgbClr val="EDEDED"/>
                </a:solidFill>
                <a:latin typeface="+mn-ea"/>
              </a:rPr>
              <a:t>추후 개발 계획</a:t>
            </a:r>
          </a:p>
        </p:txBody>
      </p:sp>
    </p:spTree>
    <p:extLst>
      <p:ext uri="{BB962C8B-B14F-4D97-AF65-F5344CB8AC3E}">
        <p14:creationId xmlns:p14="http://schemas.microsoft.com/office/powerpoint/2010/main" val="1309435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추후 개발 계획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F293BF-B6CF-9117-496E-77D05883064B}"/>
              </a:ext>
            </a:extLst>
          </p:cNvPr>
          <p:cNvGrpSpPr/>
          <p:nvPr/>
        </p:nvGrpSpPr>
        <p:grpSpPr>
          <a:xfrm>
            <a:off x="1327393" y="5214196"/>
            <a:ext cx="9537214" cy="738664"/>
            <a:chOff x="1458328" y="5214196"/>
            <a:chExt cx="9537214" cy="73866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81833-A37B-C0A1-1260-A10AF0048F22}"/>
                </a:ext>
              </a:extLst>
            </p:cNvPr>
            <p:cNvSpPr/>
            <p:nvPr/>
          </p:nvSpPr>
          <p:spPr>
            <a:xfrm>
              <a:off x="4290289" y="5214196"/>
              <a:ext cx="6705253" cy="73866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캐릭터의 </a:t>
              </a:r>
              <a:r>
                <a:rPr lang="en-US" altLang="ko-KR" sz="1400" dirty="0"/>
                <a:t>HP, MP, </a:t>
              </a:r>
              <a:r>
                <a:rPr lang="ko-KR" altLang="en-US" sz="1400" dirty="0"/>
                <a:t>이동속도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회피율</a:t>
              </a:r>
              <a:r>
                <a:rPr lang="ko-KR" altLang="en-US" sz="1400" dirty="0"/>
                <a:t> 등을 총괄하는 </a:t>
              </a:r>
              <a:r>
                <a:rPr lang="ko-KR" altLang="en-US" sz="1400" dirty="0" err="1"/>
                <a:t>스탯</a:t>
              </a:r>
              <a:r>
                <a:rPr lang="ko-KR" altLang="en-US" sz="1400" dirty="0"/>
                <a:t> 시스템을 구현해야 함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캐릭터의 </a:t>
              </a:r>
              <a:r>
                <a:rPr lang="ko-KR" altLang="en-US" sz="1400" dirty="0" err="1"/>
                <a:t>스탯을</a:t>
              </a:r>
              <a:r>
                <a:rPr lang="ko-KR" altLang="en-US" sz="1400" dirty="0"/>
                <a:t> 구현한 뒤</a:t>
              </a:r>
              <a:r>
                <a:rPr lang="en-US" altLang="ko-KR" sz="1400" dirty="0"/>
                <a:t>, UI</a:t>
              </a:r>
              <a:r>
                <a:rPr lang="ko-KR" altLang="en-US" sz="1400" dirty="0"/>
                <a:t>에 이를 표시할 수 있게끔 연동시켜야 함</a:t>
              </a:r>
              <a:r>
                <a:rPr lang="en-US" altLang="ko-KR" sz="1400" dirty="0"/>
                <a:t>.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6FD46B9-AF47-D603-0304-43433B81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4F0739-8DAC-9029-F38F-5F60076DB4FE}"/>
                </a:ext>
              </a:extLst>
            </p:cNvPr>
            <p:cNvSpPr/>
            <p:nvPr/>
          </p:nvSpPr>
          <p:spPr>
            <a:xfrm>
              <a:off x="2199773" y="5352692"/>
              <a:ext cx="258506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캐릭터 스탯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44582DA-D402-ED20-C103-2D960752AB83}"/>
                </a:ext>
              </a:extLst>
            </p:cNvPr>
            <p:cNvCxnSpPr>
              <a:cxnSpLocks/>
            </p:cNvCxnSpPr>
            <p:nvPr/>
          </p:nvCxnSpPr>
          <p:spPr>
            <a:xfrm>
              <a:off x="4067867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A6496F-0F40-5213-E980-3C2FB9A5F802}"/>
              </a:ext>
            </a:extLst>
          </p:cNvPr>
          <p:cNvGrpSpPr/>
          <p:nvPr/>
        </p:nvGrpSpPr>
        <p:grpSpPr>
          <a:xfrm>
            <a:off x="2288604" y="2027614"/>
            <a:ext cx="7614792" cy="1907930"/>
            <a:chOff x="2814122" y="2027614"/>
            <a:chExt cx="7614792" cy="190793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298943E-7CFC-2CC5-C7CC-75C81A0B7EE2}"/>
                </a:ext>
              </a:extLst>
            </p:cNvPr>
            <p:cNvGrpSpPr/>
            <p:nvPr/>
          </p:nvGrpSpPr>
          <p:grpSpPr>
            <a:xfrm>
              <a:off x="2814122" y="2027614"/>
              <a:ext cx="2984517" cy="1907930"/>
              <a:chOff x="4559283" y="2027614"/>
              <a:chExt cx="2984517" cy="190793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25868C4-99D6-A00A-1E5A-DC571E01F1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07" t="34312" r="39317" b="34585"/>
              <a:stretch/>
            </p:blipFill>
            <p:spPr>
              <a:xfrm flipH="1">
                <a:off x="5772150" y="2539838"/>
                <a:ext cx="647700" cy="883482"/>
              </a:xfrm>
              <a:prstGeom prst="rect">
                <a:avLst/>
              </a:prstGeom>
            </p:spPr>
          </p:pic>
          <p:sp>
            <p:nvSpPr>
              <p:cNvPr id="15" name="모서리가 둥근 직사각형 84">
                <a:extLst>
                  <a:ext uri="{FF2B5EF4-FFF2-40B4-BE49-F238E27FC236}">
                    <a16:creationId xmlns:a16="http://schemas.microsoft.com/office/drawing/2014/main" id="{CF0F1D57-4F22-FB9F-1AAA-D9AAC1E96D32}"/>
                  </a:ext>
                </a:extLst>
              </p:cNvPr>
              <p:cNvSpPr/>
              <p:nvPr/>
            </p:nvSpPr>
            <p:spPr>
              <a:xfrm>
                <a:off x="5524500" y="2027614"/>
                <a:ext cx="1143000" cy="359986"/>
              </a:xfrm>
              <a:prstGeom prst="roundRect">
                <a:avLst>
                  <a:gd name="adj" fmla="val 50000"/>
                </a:avLst>
              </a:prstGeom>
              <a:solidFill>
                <a:srgbClr val="EF739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prstClr val="white"/>
                    </a:solidFill>
                  </a:rPr>
                  <a:t>HP</a:t>
                </a: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모서리가 둥근 직사각형 84">
                <a:extLst>
                  <a:ext uri="{FF2B5EF4-FFF2-40B4-BE49-F238E27FC236}">
                    <a16:creationId xmlns:a16="http://schemas.microsoft.com/office/drawing/2014/main" id="{861DC309-A5D9-E531-4723-79EBE6305BDC}"/>
                  </a:ext>
                </a:extLst>
              </p:cNvPr>
              <p:cNvSpPr/>
              <p:nvPr/>
            </p:nvSpPr>
            <p:spPr>
              <a:xfrm>
                <a:off x="6667500" y="2801586"/>
                <a:ext cx="876300" cy="359986"/>
              </a:xfrm>
              <a:prstGeom prst="roundRect">
                <a:avLst>
                  <a:gd name="adj" fmla="val 50000"/>
                </a:avLst>
              </a:prstGeom>
              <a:solidFill>
                <a:srgbClr val="93C9E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prstClr val="white"/>
                    </a:solidFill>
                  </a:rPr>
                  <a:t>MP</a:t>
                </a: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84">
                <a:extLst>
                  <a:ext uri="{FF2B5EF4-FFF2-40B4-BE49-F238E27FC236}">
                    <a16:creationId xmlns:a16="http://schemas.microsoft.com/office/drawing/2014/main" id="{E13A0686-5837-556D-6E44-5030C65D6BE9}"/>
                  </a:ext>
                </a:extLst>
              </p:cNvPr>
              <p:cNvSpPr/>
              <p:nvPr/>
            </p:nvSpPr>
            <p:spPr>
              <a:xfrm>
                <a:off x="5524500" y="3575558"/>
                <a:ext cx="1143000" cy="35998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>
                    <a:solidFill>
                      <a:prstClr val="white"/>
                    </a:solidFill>
                  </a:rPr>
                  <a:t>이동속도</a:t>
                </a: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모서리가 둥근 직사각형 84">
                <a:extLst>
                  <a:ext uri="{FF2B5EF4-FFF2-40B4-BE49-F238E27FC236}">
                    <a16:creationId xmlns:a16="http://schemas.microsoft.com/office/drawing/2014/main" id="{69CE44E9-3966-4257-84CD-F63A8FED962D}"/>
                  </a:ext>
                </a:extLst>
              </p:cNvPr>
              <p:cNvSpPr/>
              <p:nvPr/>
            </p:nvSpPr>
            <p:spPr>
              <a:xfrm>
                <a:off x="4559283" y="2801586"/>
                <a:ext cx="911860" cy="359986"/>
              </a:xfrm>
              <a:prstGeom prst="roundRect">
                <a:avLst>
                  <a:gd name="adj" fmla="val 50000"/>
                </a:avLst>
              </a:prstGeom>
              <a:solidFill>
                <a:srgbClr val="A568D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>
                    <a:solidFill>
                      <a:prstClr val="white"/>
                    </a:solidFill>
                  </a:rPr>
                  <a:t>회피율</a:t>
                </a:r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188FDD-20EC-D313-5F7D-93F4C4914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9256" y="2534877"/>
              <a:ext cx="1949658" cy="855114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B9A3707D-FC67-0838-6C75-B50EAD41BBFE}"/>
                </a:ext>
              </a:extLst>
            </p:cNvPr>
            <p:cNvSpPr/>
            <p:nvPr/>
          </p:nvSpPr>
          <p:spPr>
            <a:xfrm>
              <a:off x="6700798" y="2667000"/>
              <a:ext cx="876300" cy="66040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679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1F964AB-0C2E-0765-5006-5A0BB136D446}"/>
              </a:ext>
            </a:extLst>
          </p:cNvPr>
          <p:cNvGrpSpPr/>
          <p:nvPr/>
        </p:nvGrpSpPr>
        <p:grpSpPr>
          <a:xfrm>
            <a:off x="1342933" y="1093562"/>
            <a:ext cx="9506135" cy="4670876"/>
            <a:chOff x="1248726" y="1093562"/>
            <a:chExt cx="9506135" cy="4670876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B001115-E233-B72B-53F8-9C0A828B6D5D}"/>
                </a:ext>
              </a:extLst>
            </p:cNvPr>
            <p:cNvGrpSpPr/>
            <p:nvPr/>
          </p:nvGrpSpPr>
          <p:grpSpPr>
            <a:xfrm>
              <a:off x="7089377" y="1093562"/>
              <a:ext cx="3665484" cy="4670876"/>
              <a:chOff x="2770376" y="1635172"/>
              <a:chExt cx="3665484" cy="467087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BF302E-3735-7736-377F-762D2C51620B}"/>
                  </a:ext>
                </a:extLst>
              </p:cNvPr>
              <p:cNvSpPr txBox="1"/>
              <p:nvPr/>
            </p:nvSpPr>
            <p:spPr>
              <a:xfrm>
                <a:off x="2770377" y="1635172"/>
                <a:ext cx="36654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b="1">
                    <a:solidFill>
                      <a:srgbClr val="6BB5E3"/>
                    </a:solidFill>
                  </a:rPr>
                  <a:t>1</a:t>
                </a:r>
                <a:r>
                  <a:rPr lang="en-US" altLang="ko-KR" sz="2400" b="1"/>
                  <a:t>  </a:t>
                </a:r>
                <a:r>
                  <a:rPr lang="ko-KR" altLang="en-US" sz="2400" b="1"/>
                  <a:t>게임 소개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26F61FF-C66A-58B7-FD4C-CA3E11BB7EF9}"/>
                  </a:ext>
                </a:extLst>
              </p:cNvPr>
              <p:cNvSpPr txBox="1"/>
              <p:nvPr/>
            </p:nvSpPr>
            <p:spPr>
              <a:xfrm>
                <a:off x="2770377" y="2595095"/>
                <a:ext cx="36654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b="1">
                    <a:solidFill>
                      <a:srgbClr val="6BB5E3"/>
                    </a:solidFill>
                  </a:rPr>
                  <a:t>2</a:t>
                </a:r>
                <a:r>
                  <a:rPr lang="en-US" altLang="ko-KR" sz="2400" b="1"/>
                  <a:t>  </a:t>
                </a:r>
                <a:r>
                  <a:rPr lang="ko-KR" altLang="en-US" sz="2400" b="1"/>
                  <a:t>개발 진행 상황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AEED74E-4D69-08F2-F184-205C2B09CCD9}"/>
                  </a:ext>
                </a:extLst>
              </p:cNvPr>
              <p:cNvSpPr txBox="1"/>
              <p:nvPr/>
            </p:nvSpPr>
            <p:spPr>
              <a:xfrm>
                <a:off x="2770377" y="3555018"/>
                <a:ext cx="36654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b="1">
                    <a:solidFill>
                      <a:srgbClr val="6BB5E3"/>
                    </a:solidFill>
                  </a:rPr>
                  <a:t>3</a:t>
                </a:r>
                <a:r>
                  <a:rPr lang="en-US" altLang="ko-KR" sz="2400" b="1"/>
                  <a:t>  </a:t>
                </a:r>
                <a:r>
                  <a:rPr lang="ko-KR" altLang="en-US" sz="2400" b="1"/>
                  <a:t>계획서 변경점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E712AA0-9D79-05D4-8EA5-B2F71DE05707}"/>
                  </a:ext>
                </a:extLst>
              </p:cNvPr>
              <p:cNvSpPr txBox="1"/>
              <p:nvPr/>
            </p:nvSpPr>
            <p:spPr>
              <a:xfrm>
                <a:off x="2770376" y="4514941"/>
                <a:ext cx="36654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b="1">
                    <a:solidFill>
                      <a:srgbClr val="6BB5E3"/>
                    </a:solidFill>
                  </a:rPr>
                  <a:t>4</a:t>
                </a:r>
                <a:r>
                  <a:rPr lang="en-US" altLang="ko-KR" sz="2400" b="1"/>
                  <a:t>  </a:t>
                </a:r>
                <a:r>
                  <a:rPr lang="ko-KR" altLang="en-US" sz="2400" b="1"/>
                  <a:t>추후 개발 계획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D18964C-3F3C-A8D2-C627-B59462E1B4D2}"/>
                  </a:ext>
                </a:extLst>
              </p:cNvPr>
              <p:cNvSpPr txBox="1"/>
              <p:nvPr/>
            </p:nvSpPr>
            <p:spPr>
              <a:xfrm>
                <a:off x="2770376" y="5475051"/>
                <a:ext cx="36654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b="1">
                    <a:solidFill>
                      <a:srgbClr val="6BB5E3"/>
                    </a:solidFill>
                  </a:rPr>
                  <a:t>5</a:t>
                </a:r>
                <a:r>
                  <a:rPr lang="en-US" altLang="ko-KR" sz="2400" b="1"/>
                  <a:t>  </a:t>
                </a:r>
                <a:r>
                  <a:rPr lang="ko-KR" altLang="en-US" sz="2400" b="1"/>
                  <a:t>시연 영상</a:t>
                </a:r>
              </a:p>
            </p:txBody>
          </p:sp>
        </p:grp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D2CE6B38-2E90-C035-4FF4-ADBC2CF1F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726" y="2642845"/>
              <a:ext cx="4127316" cy="15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227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추후 개발 계획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F293BF-B6CF-9117-496E-77D05883064B}"/>
              </a:ext>
            </a:extLst>
          </p:cNvPr>
          <p:cNvGrpSpPr/>
          <p:nvPr/>
        </p:nvGrpSpPr>
        <p:grpSpPr>
          <a:xfrm>
            <a:off x="1195556" y="5214196"/>
            <a:ext cx="9800888" cy="738664"/>
            <a:chOff x="1458328" y="5214196"/>
            <a:chExt cx="9800888" cy="73866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81833-A37B-C0A1-1260-A10AF0048F22}"/>
                </a:ext>
              </a:extLst>
            </p:cNvPr>
            <p:cNvSpPr/>
            <p:nvPr/>
          </p:nvSpPr>
          <p:spPr>
            <a:xfrm>
              <a:off x="4290289" y="5214196"/>
              <a:ext cx="6968927" cy="73866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캐릭터가 장착할 수 있는 무기</a:t>
              </a:r>
              <a:r>
                <a:rPr lang="en-US" altLang="ko-KR" sz="1400"/>
                <a:t>, </a:t>
              </a:r>
              <a:r>
                <a:rPr lang="ko-KR" altLang="en-US" sz="1400"/>
                <a:t>방어구나</a:t>
              </a:r>
              <a:r>
                <a:rPr lang="en-US" altLang="ko-KR" sz="1400"/>
                <a:t> </a:t>
              </a:r>
              <a:r>
                <a:rPr lang="ko-KR" altLang="en-US" sz="1400"/>
                <a:t>사용할 수 있는 소모품들을 구현해야 함</a:t>
              </a:r>
              <a:r>
                <a:rPr lang="en-US" altLang="ko-KR" sz="140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아이템들은 캐릭터의 스탯에 영향을 끼칠 수 있게 설계되어야 함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6FD46B9-AF47-D603-0304-43433B81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4F0739-8DAC-9029-F38F-5F60076DB4FE}"/>
                </a:ext>
              </a:extLst>
            </p:cNvPr>
            <p:cNvSpPr/>
            <p:nvPr/>
          </p:nvSpPr>
          <p:spPr>
            <a:xfrm>
              <a:off x="2199773" y="5352692"/>
              <a:ext cx="258506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아이템 구현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44582DA-D402-ED20-C103-2D960752AB83}"/>
                </a:ext>
              </a:extLst>
            </p:cNvPr>
            <p:cNvCxnSpPr>
              <a:cxnSpLocks/>
            </p:cNvCxnSpPr>
            <p:nvPr/>
          </p:nvCxnSpPr>
          <p:spPr>
            <a:xfrm>
              <a:off x="4067867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12205F-1D17-9FB2-A9ED-DD38095302A2}"/>
              </a:ext>
            </a:extLst>
          </p:cNvPr>
          <p:cNvGrpSpPr/>
          <p:nvPr/>
        </p:nvGrpSpPr>
        <p:grpSpPr>
          <a:xfrm>
            <a:off x="3291024" y="2187145"/>
            <a:ext cx="5609951" cy="1255031"/>
            <a:chOff x="3175001" y="2173971"/>
            <a:chExt cx="5609951" cy="125503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943F74E-D8BA-0064-1F3B-1201BD935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001" y="2173971"/>
              <a:ext cx="1244600" cy="12446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26BD93B-47F6-9C5E-EBE9-250CD6E4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511" y="2184402"/>
              <a:ext cx="1244599" cy="124459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1DF5FE5-E369-E5B3-D98E-C9DA41CF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848020" y="2558529"/>
              <a:ext cx="1054183" cy="583165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9C77EE3-14D4-DFA5-D3AB-17E5207B63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4113" y="2413190"/>
              <a:ext cx="670253" cy="100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4F81854-4506-A9DC-FDEE-54CDC4DA2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4146" y="2423622"/>
              <a:ext cx="740806" cy="100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3808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추후 개발 계획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F293BF-B6CF-9117-496E-77D05883064B}"/>
              </a:ext>
            </a:extLst>
          </p:cNvPr>
          <p:cNvGrpSpPr/>
          <p:nvPr/>
        </p:nvGrpSpPr>
        <p:grpSpPr>
          <a:xfrm>
            <a:off x="1195556" y="5106475"/>
            <a:ext cx="9800888" cy="954107"/>
            <a:chOff x="1458328" y="5106475"/>
            <a:chExt cx="9800888" cy="95410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81833-A37B-C0A1-1260-A10AF0048F22}"/>
                </a:ext>
              </a:extLst>
            </p:cNvPr>
            <p:cNvSpPr/>
            <p:nvPr/>
          </p:nvSpPr>
          <p:spPr>
            <a:xfrm>
              <a:off x="4290289" y="5106475"/>
              <a:ext cx="6968927" cy="9541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몬스터의 종류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몬스터의 행동 등을 구현해야 함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몬스터와 플레이어의 충돌처리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몬스터와 플레이어 공격 범위와의 충돌처리 등을 구현해야 함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6FD46B9-AF47-D603-0304-43433B81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4F0739-8DAC-9029-F38F-5F60076DB4FE}"/>
                </a:ext>
              </a:extLst>
            </p:cNvPr>
            <p:cNvSpPr/>
            <p:nvPr/>
          </p:nvSpPr>
          <p:spPr>
            <a:xfrm>
              <a:off x="2199773" y="5352692"/>
              <a:ext cx="258506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몬스터 구현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44582DA-D402-ED20-C103-2D960752AB83}"/>
                </a:ext>
              </a:extLst>
            </p:cNvPr>
            <p:cNvCxnSpPr>
              <a:cxnSpLocks/>
            </p:cNvCxnSpPr>
            <p:nvPr/>
          </p:nvCxnSpPr>
          <p:spPr>
            <a:xfrm>
              <a:off x="4067867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74B9FB-3EDB-0281-DAD3-0E5BD46ACC7C}"/>
              </a:ext>
            </a:extLst>
          </p:cNvPr>
          <p:cNvGrpSpPr/>
          <p:nvPr/>
        </p:nvGrpSpPr>
        <p:grpSpPr>
          <a:xfrm>
            <a:off x="4586253" y="2545436"/>
            <a:ext cx="3019495" cy="1225261"/>
            <a:chOff x="3229531" y="2203739"/>
            <a:chExt cx="3019495" cy="12252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91703F-25AB-3EE5-34B1-89B92CC6F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00"/>
            <a:stretch/>
          </p:blipFill>
          <p:spPr>
            <a:xfrm>
              <a:off x="3229531" y="2203739"/>
              <a:ext cx="1225261" cy="122526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851749-453E-AF70-D687-D9E40D9FE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66"/>
            <a:stretch/>
          </p:blipFill>
          <p:spPr>
            <a:xfrm>
              <a:off x="5023765" y="2203739"/>
              <a:ext cx="1225261" cy="1199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227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추후 개발 계획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F293BF-B6CF-9117-496E-77D05883064B}"/>
              </a:ext>
            </a:extLst>
          </p:cNvPr>
          <p:cNvGrpSpPr/>
          <p:nvPr/>
        </p:nvGrpSpPr>
        <p:grpSpPr>
          <a:xfrm>
            <a:off x="1195556" y="5168027"/>
            <a:ext cx="9800888" cy="830997"/>
            <a:chOff x="1458328" y="5168027"/>
            <a:chExt cx="9800888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81833-A37B-C0A1-1260-A10AF0048F22}"/>
                </a:ext>
              </a:extLst>
            </p:cNvPr>
            <p:cNvSpPr/>
            <p:nvPr/>
          </p:nvSpPr>
          <p:spPr>
            <a:xfrm>
              <a:off x="4290289" y="5321919"/>
              <a:ext cx="6968927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캐릭터의 </a:t>
              </a:r>
              <a:r>
                <a:rPr lang="en-US" altLang="ko-KR" sz="1400" dirty="0"/>
                <a:t>HP</a:t>
              </a:r>
              <a:r>
                <a:rPr lang="ko-KR" altLang="en-US" sz="1400" dirty="0"/>
                <a:t>가 </a:t>
              </a:r>
              <a:r>
                <a:rPr lang="en-US" altLang="ko-KR" sz="1400" dirty="0"/>
                <a:t>0</a:t>
              </a:r>
              <a:r>
                <a:rPr lang="ko-KR" altLang="en-US" sz="1400" dirty="0"/>
                <a:t>이 되어 사망하게 되면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아이템들을 모두 잃게 될 수 있도록 처리를 하고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마을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로비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에서 다시 부활하도록 구현해야 함</a:t>
              </a:r>
              <a:r>
                <a:rPr lang="en-US" altLang="ko-KR" sz="1400" dirty="0"/>
                <a:t>.</a:t>
              </a:r>
              <a:r>
                <a:rPr lang="ko-KR" altLang="en-US" sz="1400" dirty="0"/>
                <a:t> 등</a:t>
              </a:r>
              <a:endParaRPr lang="en-US" altLang="ko-KR" sz="1400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6FD46B9-AF47-D603-0304-43433B81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4F0739-8DAC-9029-F38F-5F60076DB4FE}"/>
                </a:ext>
              </a:extLst>
            </p:cNvPr>
            <p:cNvSpPr/>
            <p:nvPr/>
          </p:nvSpPr>
          <p:spPr>
            <a:xfrm>
              <a:off x="2199773" y="5168027"/>
              <a:ext cx="2585061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사망 시</a:t>
              </a:r>
              <a:endPara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처리</a:t>
              </a:r>
              <a:r>
                <a:rPr lang="en-US" altLang="ko-KR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/</a:t>
              </a:r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부활</a:t>
              </a:r>
              <a:endPara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44582DA-D402-ED20-C103-2D960752AB83}"/>
                </a:ext>
              </a:extLst>
            </p:cNvPr>
            <p:cNvCxnSpPr>
              <a:cxnSpLocks/>
            </p:cNvCxnSpPr>
            <p:nvPr/>
          </p:nvCxnSpPr>
          <p:spPr>
            <a:xfrm>
              <a:off x="4067867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8285F27-ED67-6F9B-E1B7-F3455644CF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34312" r="39317" b="34585"/>
          <a:stretch/>
        </p:blipFill>
        <p:spPr>
          <a:xfrm rot="16200000">
            <a:off x="5644792" y="3126263"/>
            <a:ext cx="902416" cy="12309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E20DA8-1AC1-33D9-3B45-8156C1A2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895" y="1534166"/>
            <a:ext cx="4064209" cy="1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0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추후 개발 계획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F293BF-B6CF-9117-496E-77D05883064B}"/>
              </a:ext>
            </a:extLst>
          </p:cNvPr>
          <p:cNvGrpSpPr/>
          <p:nvPr/>
        </p:nvGrpSpPr>
        <p:grpSpPr>
          <a:xfrm>
            <a:off x="1195556" y="4998753"/>
            <a:ext cx="9800888" cy="1169551"/>
            <a:chOff x="1458328" y="4998753"/>
            <a:chExt cx="9800888" cy="116955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81833-A37B-C0A1-1260-A10AF0048F22}"/>
                </a:ext>
              </a:extLst>
            </p:cNvPr>
            <p:cNvSpPr/>
            <p:nvPr/>
          </p:nvSpPr>
          <p:spPr>
            <a:xfrm>
              <a:off x="4290289" y="4998753"/>
              <a:ext cx="6968927" cy="116955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마을</a:t>
              </a:r>
              <a:r>
                <a:rPr lang="en-US" altLang="ko-KR" sz="1400"/>
                <a:t>(</a:t>
              </a:r>
              <a:r>
                <a:rPr lang="ko-KR" altLang="en-US" sz="1400"/>
                <a:t>로비</a:t>
              </a:r>
              <a:r>
                <a:rPr lang="en-US" altLang="ko-KR" sz="1400"/>
                <a:t>)</a:t>
              </a:r>
              <a:r>
                <a:rPr lang="ko-KR" altLang="en-US" sz="1400"/>
                <a:t>에서 던전으로 입장하기 위해 방을 만든 후</a:t>
              </a:r>
              <a:r>
                <a:rPr lang="en-US" altLang="ko-KR" sz="1400"/>
                <a:t>, </a:t>
              </a:r>
              <a:r>
                <a:rPr lang="ko-KR" altLang="en-US" sz="1400"/>
                <a:t>만들어진 방에 최대 </a:t>
              </a:r>
              <a:r>
                <a:rPr lang="en-US" altLang="ko-KR" sz="1400"/>
                <a:t>4</a:t>
              </a:r>
              <a:r>
                <a:rPr lang="ko-KR" altLang="en-US" sz="1400"/>
                <a:t>명의 플레이어가 파티를 맺어 들어갈 수 있게 구현해야 함</a:t>
              </a:r>
              <a:r>
                <a:rPr lang="en-US" altLang="ko-KR" sz="140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던전 내부에서 각 캐릭터의 움직임</a:t>
              </a:r>
              <a:r>
                <a:rPr lang="en-US" altLang="ko-KR" sz="1400"/>
                <a:t>, </a:t>
              </a:r>
              <a:r>
                <a:rPr lang="ko-KR" altLang="en-US" sz="1400"/>
                <a:t>몬스터의 위치 등은 각 플레이어에게 모두 </a:t>
              </a:r>
              <a:br>
                <a:rPr lang="en-US" altLang="ko-KR" sz="1400"/>
              </a:br>
              <a:r>
                <a:rPr lang="ko-KR" altLang="en-US" sz="1400"/>
                <a:t>동기화되어야 함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6FD46B9-AF47-D603-0304-43433B81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4F0739-8DAC-9029-F38F-5F60076DB4FE}"/>
                </a:ext>
              </a:extLst>
            </p:cNvPr>
            <p:cNvSpPr/>
            <p:nvPr/>
          </p:nvSpPr>
          <p:spPr>
            <a:xfrm>
              <a:off x="2199773" y="5168026"/>
              <a:ext cx="2585061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멀티플레이</a:t>
              </a:r>
              <a:endPara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구현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44582DA-D402-ED20-C103-2D960752AB83}"/>
                </a:ext>
              </a:extLst>
            </p:cNvPr>
            <p:cNvCxnSpPr>
              <a:cxnSpLocks/>
            </p:cNvCxnSpPr>
            <p:nvPr/>
          </p:nvCxnSpPr>
          <p:spPr>
            <a:xfrm>
              <a:off x="4067867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57450C-B1B0-26C2-5EEF-336B1880565F}"/>
              </a:ext>
            </a:extLst>
          </p:cNvPr>
          <p:cNvGrpSpPr/>
          <p:nvPr/>
        </p:nvGrpSpPr>
        <p:grpSpPr>
          <a:xfrm>
            <a:off x="4982969" y="1944958"/>
            <a:ext cx="2226062" cy="2189150"/>
            <a:chOff x="5076271" y="1557705"/>
            <a:chExt cx="2226062" cy="21891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432819-8ADB-EE73-11A0-6AA7D243F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7" t="34312" r="39317" b="34585"/>
            <a:stretch/>
          </p:blipFill>
          <p:spPr>
            <a:xfrm flipH="1">
              <a:off x="6651071" y="1557705"/>
              <a:ext cx="647700" cy="88348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60D9BEE-7923-E04B-A766-3B61B5C4B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7" t="34312" r="39317" b="34585"/>
            <a:stretch/>
          </p:blipFill>
          <p:spPr>
            <a:xfrm flipH="1">
              <a:off x="6654633" y="2863373"/>
              <a:ext cx="647700" cy="88348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8285F27-ED67-6F9B-E1B7-F3455644C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7" t="34312" r="39317" b="34585"/>
            <a:stretch/>
          </p:blipFill>
          <p:spPr>
            <a:xfrm>
              <a:off x="5076271" y="1557705"/>
              <a:ext cx="647700" cy="88348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45CF1F9-B096-265D-53BC-77A066EC4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7" t="34312" r="39317" b="34585"/>
            <a:stretch/>
          </p:blipFill>
          <p:spPr>
            <a:xfrm>
              <a:off x="5076271" y="2863373"/>
              <a:ext cx="647700" cy="883482"/>
            </a:xfrm>
            <a:prstGeom prst="rect">
              <a:avLst/>
            </a:prstGeom>
          </p:spPr>
        </p:pic>
      </p:grpSp>
      <p:pic>
        <p:nvPicPr>
          <p:cNvPr id="3074" name="Picture 2" descr="Beaming Face with Smiling Eyes on Apple iOS 15.4">
            <a:extLst>
              <a:ext uri="{FF2B5EF4-FFF2-40B4-BE49-F238E27FC236}">
                <a16:creationId xmlns:a16="http://schemas.microsoft.com/office/drawing/2014/main" id="{9EEE0FA8-5A24-2424-1ED4-A42DA555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79" y="1302731"/>
            <a:ext cx="823537" cy="8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issing Face with Closed Eyes on Apple iOS 15.4">
            <a:extLst>
              <a:ext uri="{FF2B5EF4-FFF2-40B4-BE49-F238E27FC236}">
                <a16:creationId xmlns:a16="http://schemas.microsoft.com/office/drawing/2014/main" id="{1B67AF5C-9A79-F654-B6DD-51E1BB48A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122" y="1302731"/>
            <a:ext cx="823537" cy="8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69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추후 개발 계획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F293BF-B6CF-9117-496E-77D05883064B}"/>
              </a:ext>
            </a:extLst>
          </p:cNvPr>
          <p:cNvGrpSpPr/>
          <p:nvPr/>
        </p:nvGrpSpPr>
        <p:grpSpPr>
          <a:xfrm>
            <a:off x="944913" y="5106476"/>
            <a:ext cx="10302175" cy="954107"/>
            <a:chOff x="1458328" y="5106476"/>
            <a:chExt cx="10302175" cy="95410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81833-A37B-C0A1-1260-A10AF0048F22}"/>
                </a:ext>
              </a:extLst>
            </p:cNvPr>
            <p:cNvSpPr/>
            <p:nvPr/>
          </p:nvSpPr>
          <p:spPr>
            <a:xfrm>
              <a:off x="4645888" y="5106476"/>
              <a:ext cx="7114615" cy="9541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도전과제 </a:t>
              </a:r>
              <a:r>
                <a:rPr lang="en-US" altLang="ko-KR" sz="1400"/>
                <a:t>UI</a:t>
              </a:r>
              <a:r>
                <a:rPr lang="ko-KR" altLang="en-US" sz="1400"/>
                <a:t>를 통해</a:t>
              </a:r>
              <a:r>
                <a:rPr lang="en-US" altLang="ko-KR" sz="1400"/>
                <a:t>, </a:t>
              </a:r>
              <a:r>
                <a:rPr lang="ko-KR" altLang="en-US" sz="1400"/>
                <a:t>도전과제 이름과 달성을 위한 힌트를 볼 수 있도록 구현해야 함</a:t>
              </a:r>
              <a:endParaRPr lang="en-US" altLang="ko-KR" sz="140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플레이어가 숨겨진 목표를 달성하면 도전과제를 달성했다는 </a:t>
              </a:r>
              <a:r>
                <a:rPr lang="en-US" altLang="ko-KR" sz="1400"/>
                <a:t>UI</a:t>
              </a:r>
              <a:r>
                <a:rPr lang="ko-KR" altLang="en-US" sz="1400"/>
                <a:t>를 띄우고</a:t>
              </a:r>
              <a:r>
                <a:rPr lang="en-US" altLang="ko-KR" sz="1400"/>
                <a:t>,</a:t>
              </a:r>
              <a:br>
                <a:rPr lang="en-US" altLang="ko-KR" sz="1400"/>
              </a:br>
              <a:r>
                <a:rPr lang="ko-KR" altLang="en-US" sz="1400"/>
                <a:t>해당 도전과제에 대응되는 보상을 주도록 구현해야 함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6FD46B9-AF47-D603-0304-43433B81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4F0739-8DAC-9029-F38F-5F60076DB4FE}"/>
                </a:ext>
              </a:extLst>
            </p:cNvPr>
            <p:cNvSpPr/>
            <p:nvPr/>
          </p:nvSpPr>
          <p:spPr>
            <a:xfrm>
              <a:off x="2199773" y="5352692"/>
              <a:ext cx="258506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도전과제 구현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44582DA-D402-ED20-C103-2D960752AB83}"/>
                </a:ext>
              </a:extLst>
            </p:cNvPr>
            <p:cNvCxnSpPr>
              <a:cxnSpLocks/>
            </p:cNvCxnSpPr>
            <p:nvPr/>
          </p:nvCxnSpPr>
          <p:spPr>
            <a:xfrm>
              <a:off x="4423466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BF6828-A13C-4A94-8B46-D48F83107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254" y="1968500"/>
            <a:ext cx="1859492" cy="196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34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823B58B-9817-43C9-84FE-2CA6BE696ACB}"/>
              </a:ext>
            </a:extLst>
          </p:cNvPr>
          <p:cNvSpPr txBox="1"/>
          <p:nvPr/>
        </p:nvSpPr>
        <p:spPr>
          <a:xfrm>
            <a:off x="3611802" y="1895331"/>
            <a:ext cx="4322017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3800" b="1">
                <a:solidFill>
                  <a:srgbClr val="EDEDED"/>
                </a:solidFill>
                <a:latin typeface="+mn-ea"/>
              </a:rPr>
              <a:t>5</a:t>
            </a:r>
            <a:r>
              <a:rPr lang="en-US" altLang="ko-KR" sz="4800" b="1">
                <a:solidFill>
                  <a:srgbClr val="EDEDED"/>
                </a:solidFill>
                <a:latin typeface="+mn-ea"/>
              </a:rPr>
              <a:t>  </a:t>
            </a:r>
            <a:r>
              <a:rPr lang="ko-KR" altLang="en-US" sz="4800" b="1">
                <a:solidFill>
                  <a:srgbClr val="EDEDED"/>
                </a:solidFill>
                <a:latin typeface="+mn-ea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409144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2FC0344-E46A-4BD7-BEB5-02B404733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3116" y="1144611"/>
            <a:ext cx="4805768" cy="382628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49258-B031-4844-937A-87A84B2582A2}"/>
              </a:ext>
            </a:extLst>
          </p:cNvPr>
          <p:cNvSpPr txBox="1"/>
          <p:nvPr/>
        </p:nvSpPr>
        <p:spPr>
          <a:xfrm>
            <a:off x="4062167" y="5308845"/>
            <a:ext cx="4067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tx2"/>
                </a:solidFill>
                <a:latin typeface="+mn-ea"/>
              </a:rPr>
              <a:t>감사합니다</a:t>
            </a:r>
            <a:r>
              <a:rPr lang="en-US" altLang="ko-KR" sz="4000" b="1">
                <a:solidFill>
                  <a:schemeClr val="tx2"/>
                </a:solidFill>
                <a:latin typeface="+mn-ea"/>
              </a:rPr>
              <a:t>!</a:t>
            </a:r>
            <a:endParaRPr lang="ko-KR" altLang="en-US" sz="4000" b="1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3519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823B58B-9817-43C9-84FE-2CA6BE696ACB}"/>
              </a:ext>
            </a:extLst>
          </p:cNvPr>
          <p:cNvSpPr txBox="1"/>
          <p:nvPr/>
        </p:nvSpPr>
        <p:spPr>
          <a:xfrm>
            <a:off x="3611796" y="1895331"/>
            <a:ext cx="4322017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3800" b="1">
                <a:solidFill>
                  <a:srgbClr val="EDEDED"/>
                </a:solidFill>
                <a:latin typeface="+mn-ea"/>
              </a:rPr>
              <a:t>1</a:t>
            </a:r>
            <a:r>
              <a:rPr lang="en-US" altLang="ko-KR" sz="4800" b="1">
                <a:solidFill>
                  <a:srgbClr val="EDEDED"/>
                </a:solidFill>
                <a:latin typeface="+mn-ea"/>
              </a:rPr>
              <a:t>  </a:t>
            </a:r>
            <a:r>
              <a:rPr lang="ko-KR" altLang="en-US" sz="4800" b="1">
                <a:solidFill>
                  <a:srgbClr val="EDEDED"/>
                </a:solidFill>
                <a:latin typeface="+mn-ea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158491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 소개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A4659-DC8D-4B2A-90B8-4F852ABD3617}"/>
              </a:ext>
            </a:extLst>
          </p:cNvPr>
          <p:cNvSpPr txBox="1"/>
          <p:nvPr/>
        </p:nvSpPr>
        <p:spPr>
          <a:xfrm>
            <a:off x="4337346" y="1299001"/>
            <a:ext cx="35173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Agency FB" panose="020B0503020202020204" pitchFamily="34" charset="0"/>
              </a:rPr>
              <a:t>Rupe Haesse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DEED3D-9F03-430D-810F-075F349FBA13}"/>
              </a:ext>
            </a:extLst>
          </p:cNvPr>
          <p:cNvGrpSpPr/>
          <p:nvPr/>
        </p:nvGrpSpPr>
        <p:grpSpPr>
          <a:xfrm>
            <a:off x="2624641" y="2617207"/>
            <a:ext cx="6942718" cy="2941792"/>
            <a:chOff x="991133" y="3151150"/>
            <a:chExt cx="3126601" cy="13248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82FC8BA-2BAA-403D-B849-82856583E809}"/>
                </a:ext>
              </a:extLst>
            </p:cNvPr>
            <p:cNvSpPr/>
            <p:nvPr/>
          </p:nvSpPr>
          <p:spPr>
            <a:xfrm>
              <a:off x="991133" y="3153391"/>
              <a:ext cx="1322570" cy="13225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3C9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>
                  <a:solidFill>
                    <a:srgbClr val="93C9EB"/>
                  </a:solidFill>
                </a:rPr>
                <a:t>로그라이크</a:t>
              </a:r>
              <a:endParaRPr lang="en-US" altLang="ko-KR" sz="2800" b="1">
                <a:solidFill>
                  <a:srgbClr val="93C9EB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죽으면 다시</a:t>
              </a:r>
              <a:endPara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던전 탐색형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F43E497-70E9-442B-BAD7-239523E17902}"/>
                </a:ext>
              </a:extLst>
            </p:cNvPr>
            <p:cNvSpPr/>
            <p:nvPr/>
          </p:nvSpPr>
          <p:spPr>
            <a:xfrm>
              <a:off x="2451185" y="3740676"/>
              <a:ext cx="206497" cy="206497"/>
            </a:xfrm>
            <a:prstGeom prst="ellipse">
              <a:avLst/>
            </a:prstGeom>
            <a:solidFill>
              <a:srgbClr val="93C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400" dirty="0">
                  <a:solidFill>
                    <a:prstClr val="white"/>
                  </a:solidFill>
                </a:rPr>
                <a:t>+</a:t>
              </a:r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10F92C4-85CC-46EE-8C4D-4930C107561E}"/>
                </a:ext>
              </a:extLst>
            </p:cNvPr>
            <p:cNvSpPr/>
            <p:nvPr/>
          </p:nvSpPr>
          <p:spPr>
            <a:xfrm>
              <a:off x="2795164" y="3151150"/>
              <a:ext cx="1322570" cy="13225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3C9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93C9EB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확률성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모든게 확률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43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823B58B-9817-43C9-84FE-2CA6BE696ACB}"/>
              </a:ext>
            </a:extLst>
          </p:cNvPr>
          <p:cNvSpPr txBox="1"/>
          <p:nvPr/>
        </p:nvSpPr>
        <p:spPr>
          <a:xfrm>
            <a:off x="2888043" y="1895331"/>
            <a:ext cx="5769529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3800" b="1">
                <a:solidFill>
                  <a:srgbClr val="EDEDED"/>
                </a:solidFill>
                <a:latin typeface="+mn-ea"/>
              </a:rPr>
              <a:t>2</a:t>
            </a:r>
            <a:r>
              <a:rPr lang="en-US" altLang="ko-KR" sz="4800" b="1">
                <a:solidFill>
                  <a:srgbClr val="EDEDED"/>
                </a:solidFill>
                <a:latin typeface="+mn-ea"/>
              </a:rPr>
              <a:t>  </a:t>
            </a:r>
            <a:r>
              <a:rPr lang="ko-KR" altLang="en-US" sz="4800" b="1">
                <a:solidFill>
                  <a:srgbClr val="EDEDED"/>
                </a:solidFill>
                <a:latin typeface="+mn-ea"/>
              </a:rPr>
              <a:t>개발 진행 상황</a:t>
            </a:r>
          </a:p>
        </p:txBody>
      </p:sp>
    </p:spTree>
    <p:extLst>
      <p:ext uri="{BB962C8B-B14F-4D97-AF65-F5344CB8AC3E}">
        <p14:creationId xmlns:p14="http://schemas.microsoft.com/office/powerpoint/2010/main" val="404494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 진행사항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33DCA-B47D-2A0E-370D-8749511CC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007" y="1423911"/>
            <a:ext cx="5683985" cy="3195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3D29ABC-34A1-5002-6728-F728DE887BB7}"/>
              </a:ext>
            </a:extLst>
          </p:cNvPr>
          <p:cNvGrpSpPr/>
          <p:nvPr/>
        </p:nvGrpSpPr>
        <p:grpSpPr>
          <a:xfrm>
            <a:off x="2454693" y="5127460"/>
            <a:ext cx="7448151" cy="623923"/>
            <a:chOff x="2454693" y="5127460"/>
            <a:chExt cx="7448151" cy="62392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35159E-3028-E1A5-E3F9-FECCB632C95C}"/>
                </a:ext>
              </a:extLst>
            </p:cNvPr>
            <p:cNvSpPr/>
            <p:nvPr/>
          </p:nvSpPr>
          <p:spPr>
            <a:xfrm>
              <a:off x="4911781" y="5209695"/>
              <a:ext cx="499106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게임을 처음 시작했을 때 나오는 화면</a:t>
              </a:r>
              <a:r>
                <a:rPr lang="en-US" altLang="ko-KR" sz="1400" dirty="0"/>
                <a:t>(Scene).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로고를 보여준 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다음 화면으로 전환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342FBEB-4289-1906-75D9-0746AF05A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693" y="5127460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AA6367-14A0-9937-B736-155A02BCD2D5}"/>
                </a:ext>
              </a:extLst>
            </p:cNvPr>
            <p:cNvSpPr/>
            <p:nvPr/>
          </p:nvSpPr>
          <p:spPr>
            <a:xfrm>
              <a:off x="3196139" y="5208589"/>
              <a:ext cx="1550106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로고 화면 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B0B630C-C68B-F76C-0A50-4DC270F31A36}"/>
                </a:ext>
              </a:extLst>
            </p:cNvPr>
            <p:cNvCxnSpPr>
              <a:cxnSpLocks/>
            </p:cNvCxnSpPr>
            <p:nvPr/>
          </p:nvCxnSpPr>
          <p:spPr>
            <a:xfrm>
              <a:off x="4754509" y="5221766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4582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 진행사항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B94B3C-EAC1-403E-C832-1119F2AAF0DC}"/>
              </a:ext>
            </a:extLst>
          </p:cNvPr>
          <p:cNvGrpSpPr/>
          <p:nvPr/>
        </p:nvGrpSpPr>
        <p:grpSpPr>
          <a:xfrm>
            <a:off x="1458328" y="4998749"/>
            <a:ext cx="9275344" cy="1169551"/>
            <a:chOff x="1319080" y="4998749"/>
            <a:chExt cx="9275344" cy="116955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35159E-3028-E1A5-E3F9-FECCB632C95C}"/>
                </a:ext>
              </a:extLst>
            </p:cNvPr>
            <p:cNvSpPr/>
            <p:nvPr/>
          </p:nvSpPr>
          <p:spPr>
            <a:xfrm>
              <a:off x="4738362" y="4998749"/>
              <a:ext cx="5856062" cy="116955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게임 내에서 </a:t>
              </a:r>
              <a:r>
                <a:rPr lang="en-US" altLang="ko-KR" sz="1400" dirty="0"/>
                <a:t>Scene</a:t>
              </a:r>
              <a:r>
                <a:rPr lang="ko-KR" altLang="en-US" sz="1400" dirty="0"/>
                <a:t>이 전환될 때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이전 화면이 어두워진 후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다음 </a:t>
              </a:r>
              <a:r>
                <a:rPr lang="en-US" altLang="ko-KR" sz="1400" dirty="0"/>
                <a:t>Scene</a:t>
              </a:r>
              <a:r>
                <a:rPr lang="ko-KR" altLang="en-US" sz="1400" dirty="0"/>
                <a:t>이 점점 보이는 </a:t>
              </a:r>
              <a:r>
                <a:rPr lang="ko-KR" altLang="en-US" sz="1400" dirty="0" err="1"/>
                <a:t>페이드</a:t>
              </a:r>
              <a:r>
                <a:rPr lang="ko-KR" altLang="en-US" sz="1400" dirty="0"/>
                <a:t> 인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아웃 효과가 적용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게임의 전체 화면 영역 내에 검은색</a:t>
              </a:r>
              <a:r>
                <a:rPr lang="en-US" altLang="ko-KR" sz="1400" dirty="0"/>
                <a:t>(or </a:t>
              </a:r>
              <a:r>
                <a:rPr lang="ko-KR" altLang="en-US" sz="1400" dirty="0"/>
                <a:t>흰색</a:t>
              </a:r>
              <a:r>
                <a:rPr lang="en-US" altLang="ko-KR" sz="1400" dirty="0"/>
                <a:t>) </a:t>
              </a:r>
              <a:r>
                <a:rPr lang="ko-KR" altLang="en-US" sz="1400" dirty="0"/>
                <a:t>레이어를 두고</a:t>
              </a:r>
              <a:r>
                <a:rPr lang="en-US" altLang="ko-KR" sz="1400" dirty="0"/>
                <a:t>, </a:t>
              </a:r>
              <a:br>
                <a:rPr lang="en-US" altLang="ko-KR" sz="1400" dirty="0"/>
              </a:br>
              <a:r>
                <a:rPr lang="en-US" altLang="ko-KR" sz="1400" dirty="0"/>
                <a:t>Scene</a:t>
              </a:r>
              <a:r>
                <a:rPr lang="ko-KR" altLang="en-US" sz="1400" dirty="0"/>
                <a:t>이 전환될 때 투명도를 낮췄다 다시 올리는 방식으로 구현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342FBEB-4289-1906-75D9-0746AF05A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080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AA6367-14A0-9937-B736-155A02BCD2D5}"/>
                </a:ext>
              </a:extLst>
            </p:cNvPr>
            <p:cNvSpPr/>
            <p:nvPr/>
          </p:nvSpPr>
          <p:spPr>
            <a:xfrm>
              <a:off x="2060525" y="5168025"/>
              <a:ext cx="2306027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Scene</a:t>
              </a:r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전환</a:t>
              </a:r>
              <a:endPara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페이드 인</a:t>
              </a:r>
              <a:r>
                <a:rPr lang="en-US" altLang="ko-KR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/</a:t>
              </a:r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아웃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B0B630C-C68B-F76C-0A50-4DC270F31A36}"/>
                </a:ext>
              </a:extLst>
            </p:cNvPr>
            <p:cNvCxnSpPr>
              <a:cxnSpLocks/>
            </p:cNvCxnSpPr>
            <p:nvPr/>
          </p:nvCxnSpPr>
          <p:spPr>
            <a:xfrm>
              <a:off x="4588973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84BC5D-F5FB-F16E-10FE-8C0A485F7C5B}"/>
              </a:ext>
            </a:extLst>
          </p:cNvPr>
          <p:cNvGrpSpPr/>
          <p:nvPr/>
        </p:nvGrpSpPr>
        <p:grpSpPr>
          <a:xfrm>
            <a:off x="2085307" y="1080355"/>
            <a:ext cx="8021387" cy="3737579"/>
            <a:chOff x="1813123" y="1080355"/>
            <a:chExt cx="8021387" cy="37375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04DB22-D27E-6FC4-73AD-5A36E4E7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8226" y="1112664"/>
              <a:ext cx="2679876" cy="6018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B1AFAE-A1B7-C8F7-5914-87F2E7E66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0523" y="1080355"/>
              <a:ext cx="3083987" cy="373757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F27496B-97D2-3713-F9EB-65A7BC73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3123" y="1966537"/>
              <a:ext cx="4714979" cy="1064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26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 진행사항</a:t>
            </a:r>
            <a:endParaRPr lang="en-US" altLang="ko-KR" sz="20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B94B3C-EAC1-403E-C832-1119F2AAF0DC}"/>
              </a:ext>
            </a:extLst>
          </p:cNvPr>
          <p:cNvGrpSpPr/>
          <p:nvPr/>
        </p:nvGrpSpPr>
        <p:grpSpPr>
          <a:xfrm>
            <a:off x="1458328" y="5168025"/>
            <a:ext cx="9341046" cy="830997"/>
            <a:chOff x="1319080" y="5168025"/>
            <a:chExt cx="9341046" cy="830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35159E-3028-E1A5-E3F9-FECCB632C95C}"/>
                </a:ext>
              </a:extLst>
            </p:cNvPr>
            <p:cNvSpPr/>
            <p:nvPr/>
          </p:nvSpPr>
          <p:spPr>
            <a:xfrm>
              <a:off x="4738361" y="5429636"/>
              <a:ext cx="5921765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/>
                <a:t>해당 </a:t>
              </a:r>
              <a:r>
                <a:rPr lang="en-US" altLang="ko-KR" sz="1400"/>
                <a:t>Scene </a:t>
              </a:r>
              <a:r>
                <a:rPr lang="ko-KR" altLang="en-US" sz="1400"/>
                <a:t>전환 효과는 모든 </a:t>
              </a:r>
              <a:r>
                <a:rPr lang="en-US" altLang="ko-KR" sz="1400"/>
                <a:t>Scene</a:t>
              </a:r>
              <a:r>
                <a:rPr lang="ko-KR" altLang="en-US" sz="1400"/>
                <a:t> 간 전환에 적용되도록 설정</a:t>
              </a:r>
              <a:r>
                <a:rPr lang="en-US" altLang="ko-KR" sz="1400"/>
                <a:t>.</a:t>
              </a: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342FBEB-4289-1906-75D9-0746AF05A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9080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AA6367-14A0-9937-B736-155A02BCD2D5}"/>
                </a:ext>
              </a:extLst>
            </p:cNvPr>
            <p:cNvSpPr/>
            <p:nvPr/>
          </p:nvSpPr>
          <p:spPr>
            <a:xfrm>
              <a:off x="2060525" y="5168025"/>
              <a:ext cx="2306027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Scene</a:t>
              </a:r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전환</a:t>
              </a:r>
              <a:endPara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페이드 인</a:t>
              </a:r>
              <a:r>
                <a:rPr lang="en-US" altLang="ko-KR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/</a:t>
              </a:r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아웃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B0B630C-C68B-F76C-0A50-4DC270F31A36}"/>
                </a:ext>
              </a:extLst>
            </p:cNvPr>
            <p:cNvCxnSpPr>
              <a:cxnSpLocks/>
            </p:cNvCxnSpPr>
            <p:nvPr/>
          </p:nvCxnSpPr>
          <p:spPr>
            <a:xfrm>
              <a:off x="4588973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B8313C8-5784-A31E-D20E-25C21D4FD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431546"/>
            <a:ext cx="5715000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250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 진행사항</a:t>
            </a:r>
            <a:endParaRPr lang="en-US" altLang="ko-KR" sz="20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오로지게임즈</a:t>
            </a:r>
            <a:r>
              <a:rPr lang="en-US" altLang="ko-KR" sz="600" kern="0">
                <a:solidFill>
                  <a:prstClr val="white">
                    <a:lumMod val="75000"/>
                  </a:prstClr>
                </a:solidFill>
              </a:rPr>
              <a:t>_</a:t>
            </a:r>
            <a:r>
              <a:rPr lang="ko-KR" altLang="en-US" sz="600" kern="0">
                <a:solidFill>
                  <a:prstClr val="white">
                    <a:lumMod val="75000"/>
                  </a:prstClr>
                </a:solidFill>
              </a:rPr>
              <a:t>동국지점 </a:t>
            </a:r>
            <a:endParaRPr lang="ko-KR" altLang="en-US" sz="3600" kern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70CF7-575D-A693-601D-FECCD22A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401" y="1381108"/>
            <a:ext cx="5551197" cy="311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3A0CE3-AD84-673B-3561-809A9813011B}"/>
              </a:ext>
            </a:extLst>
          </p:cNvPr>
          <p:cNvGrpSpPr/>
          <p:nvPr/>
        </p:nvGrpSpPr>
        <p:grpSpPr>
          <a:xfrm>
            <a:off x="1458328" y="4998750"/>
            <a:ext cx="9411993" cy="1169551"/>
            <a:chOff x="1458328" y="4998750"/>
            <a:chExt cx="9411993" cy="116955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7B7DE7-0E92-C4D2-FAE9-41EFDCA92865}"/>
                </a:ext>
              </a:extLst>
            </p:cNvPr>
            <p:cNvSpPr/>
            <p:nvPr/>
          </p:nvSpPr>
          <p:spPr>
            <a:xfrm>
              <a:off x="4948556" y="4998750"/>
              <a:ext cx="5921765" cy="116955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추후 멀티플레이에 활용하기 위해서 플레이어로부터 닉네임을</a:t>
              </a:r>
              <a:br>
                <a:rPr lang="en-US" altLang="ko-KR" sz="1400" dirty="0"/>
              </a:br>
              <a:r>
                <a:rPr lang="ko-KR" altLang="en-US" sz="1400" dirty="0"/>
                <a:t>받아 저장함</a:t>
              </a:r>
              <a:r>
                <a:rPr lang="en-US" altLang="ko-KR" sz="1400" dirty="0"/>
                <a:t>.</a:t>
              </a:r>
            </a:p>
            <a:p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닉네임을 생성 한 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다시 접속하면 기존에 저장한 닉네임을 불러와 재사용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 때 닉네임 생성 화면은 생략됨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5833EEA-9406-D67F-5A8A-96095CE82A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8328" y="5271562"/>
              <a:ext cx="625617" cy="623923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3C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3E78E1-8BCF-4EA8-D19E-688F708CD0B8}"/>
                </a:ext>
              </a:extLst>
            </p:cNvPr>
            <p:cNvSpPr/>
            <p:nvPr/>
          </p:nvSpPr>
          <p:spPr>
            <a:xfrm>
              <a:off x="2199773" y="5352691"/>
              <a:ext cx="258506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4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닉네임 생성 화면</a:t>
              </a:r>
              <a:endPara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7EA400A-0812-3ADC-FCC8-6C5C1660A19F}"/>
                </a:ext>
              </a:extLst>
            </p:cNvPr>
            <p:cNvCxnSpPr>
              <a:cxnSpLocks/>
            </p:cNvCxnSpPr>
            <p:nvPr/>
          </p:nvCxnSpPr>
          <p:spPr>
            <a:xfrm>
              <a:off x="4799168" y="5365868"/>
              <a:ext cx="0" cy="435311"/>
            </a:xfrm>
            <a:prstGeom prst="line">
              <a:avLst/>
            </a:prstGeom>
            <a:ln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258151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702</Words>
  <Application>Microsoft Office PowerPoint</Application>
  <PresentationFormat>와이드스크린</PresentationFormat>
  <Paragraphs>151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Agency FB</vt:lpstr>
      <vt:lpstr>Arial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Rupe Haesse - 오로지게임즈_동국지점;</dc:title>
  <dc:subject>프로젝트 제안발표</dc:subject>
  <dc:creator>오로지게임즈_동국지점</dc:creator>
  <cp:lastModifiedBy>이승현</cp:lastModifiedBy>
  <cp:revision>143</cp:revision>
  <dcterms:created xsi:type="dcterms:W3CDTF">2021-10-12T06:04:13Z</dcterms:created>
  <dcterms:modified xsi:type="dcterms:W3CDTF">2022-05-08T14:14:02Z</dcterms:modified>
</cp:coreProperties>
</file>